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576" r:id="rId3"/>
    <p:sldId id="570" r:id="rId4"/>
    <p:sldId id="563" r:id="rId5"/>
    <p:sldId id="561" r:id="rId6"/>
    <p:sldId id="578" r:id="rId7"/>
    <p:sldId id="566" r:id="rId8"/>
    <p:sldId id="579" r:id="rId9"/>
    <p:sldId id="585" r:id="rId10"/>
    <p:sldId id="582" r:id="rId11"/>
    <p:sldId id="580" r:id="rId12"/>
    <p:sldId id="577" r:id="rId13"/>
    <p:sldId id="568" r:id="rId14"/>
    <p:sldId id="586" r:id="rId15"/>
    <p:sldId id="574" r:id="rId16"/>
    <p:sldId id="564" r:id="rId17"/>
    <p:sldId id="571" r:id="rId18"/>
    <p:sldId id="560" r:id="rId19"/>
    <p:sldId id="567" r:id="rId20"/>
    <p:sldId id="45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459"/>
    <p:restoredTop sz="73695"/>
  </p:normalViewPr>
  <p:slideViewPr>
    <p:cSldViewPr snapToGrid="0">
      <p:cViewPr varScale="1">
        <p:scale>
          <a:sx n="69" d="100"/>
          <a:sy n="69" d="100"/>
        </p:scale>
        <p:origin x="216" y="61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7/17/25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morning, we are continuing our summer sermon series </a:t>
            </a:r>
            <a:r>
              <a:rPr lang="en-US" b="0" dirty="0"/>
              <a:t>in 1 Peter -- </a:t>
            </a:r>
            <a:r>
              <a:rPr lang="en-US" b="1" dirty="0"/>
              <a:t>Sojourners: Living Faithfully in Exile</a:t>
            </a:r>
            <a:r>
              <a:rPr lang="en-US" b="0" dirty="0"/>
              <a:t>. </a:t>
            </a:r>
          </a:p>
          <a:p>
            <a:endParaRPr lang="en-US" b="0" dirty="0"/>
          </a:p>
          <a:p>
            <a:r>
              <a:rPr lang="en-US" b="0" dirty="0"/>
              <a:t>It’s a common refrain in Peter’s first epistle, as well as the rest of the New Testament: as followers of Jesus, we are resident aliens, strangers, foreigners, sojourners, even “exiles” in the present evil age.</a:t>
            </a:r>
            <a:endParaRPr lang="en-US" b="1" dirty="0"/>
          </a:p>
          <a:p>
            <a:endParaRPr lang="en-US" dirty="0"/>
          </a:p>
          <a:p>
            <a:r>
              <a:rPr lang="en-US" dirty="0"/>
              <a:t>And you can hear this clearly in 1 Peter chapter 2, verses 11-12…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3AA8C-07B5-90DF-EAC9-BEFBDA47E4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28B091-7CC4-A38B-8482-7A8F7ED923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04F642-2DF1-8C52-AF47-66DBF12B4B99}"/>
              </a:ext>
            </a:extLst>
          </p:cNvPr>
          <p:cNvSpPr>
            <a:spLocks noGrp="1"/>
          </p:cNvSpPr>
          <p:nvPr>
            <p:ph type="body" idx="1"/>
          </p:nvPr>
        </p:nvSpPr>
        <p:spPr/>
        <p:txBody>
          <a:bodyPr/>
          <a:lstStyle/>
          <a:p>
            <a:r>
              <a:rPr lang="en-US" dirty="0"/>
              <a:t>[READ PASSAGE &amp; COMMENT]</a:t>
            </a:r>
          </a:p>
          <a:p>
            <a:pPr marL="171450" indent="-171450">
              <a:buFont typeface="Arial" panose="020B0604020202020204" pitchFamily="34" charset="0"/>
              <a:buChar char="•"/>
            </a:pPr>
            <a:r>
              <a:rPr lang="en-US" dirty="0"/>
              <a:t>A sobering reminder that even when we choose to live like Jesus, we may still be disliked or hated by the world; sojourners living in exile should not be surprised by this.</a:t>
            </a:r>
          </a:p>
          <a:p>
            <a:endParaRPr lang="en-US" dirty="0"/>
          </a:p>
          <a:p>
            <a:r>
              <a:rPr lang="en-US" dirty="0"/>
              <a:t>Now, back to 1 Peter, chapter 2, verse 6… [NEXT SLIDE]</a:t>
            </a:r>
          </a:p>
        </p:txBody>
      </p:sp>
      <p:sp>
        <p:nvSpPr>
          <p:cNvPr id="4" name="Slide Number Placeholder 3">
            <a:extLst>
              <a:ext uri="{FF2B5EF4-FFF2-40B4-BE49-F238E27FC236}">
                <a16:creationId xmlns:a16="http://schemas.microsoft.com/office/drawing/2014/main" id="{E7C43B6A-BC19-70F3-2065-F0FC52CA136F}"/>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3936980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2753A-9A26-56A7-FDD2-4D39C4D85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3BD35-9E29-CFE8-8190-8EE20815E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F32646-34E3-CCC0-B0C6-B39577B58814}"/>
              </a:ext>
            </a:extLst>
          </p:cNvPr>
          <p:cNvSpPr>
            <a:spLocks noGrp="1"/>
          </p:cNvSpPr>
          <p:nvPr>
            <p:ph type="body" idx="1"/>
          </p:nvPr>
        </p:nvSpPr>
        <p:spPr/>
        <p:txBody>
          <a:bodyPr/>
          <a:lstStyle/>
          <a:p>
            <a:r>
              <a:rPr lang="en-US" dirty="0"/>
              <a:t>[READ VERSES 6-8]</a:t>
            </a:r>
          </a:p>
          <a:p>
            <a:pPr marL="171450" indent="-171450">
              <a:buFont typeface="Arial" panose="020B0604020202020204" pitchFamily="34" charset="0"/>
              <a:buChar char="•"/>
            </a:pPr>
            <a:r>
              <a:rPr lang="en-US" dirty="0"/>
              <a:t>Verse 8 – “what they were destined for” – NT scholar Peter Davids says that Peter is “referring more to corporate destiny than to individual destiny, to the irony that a group formerly estranged from God (the Gentiles) is now [chosen] or “in,” while a group that would seem to have as good or better chance of being “in” is now “out” (NICNT, pg. 90).</a:t>
            </a:r>
          </a:p>
          <a:p>
            <a:pPr marL="171450" indent="-171450">
              <a:buFont typeface="Arial" panose="020B0604020202020204" pitchFamily="34" charset="0"/>
              <a:buChar char="•"/>
            </a:pPr>
            <a:r>
              <a:rPr lang="en-US" dirty="0"/>
              <a:t>In other words, when Jesus (God in the flesh) comes and lives a holy life in total submission to the Father (revealing his perfect will for human beings), it is no surprise (even certain or “destined”) that there will be people in this fallen world who will reject what Jesus stands for, what he freely offers to us, and his invitation to be his holy chosen.</a:t>
            </a:r>
          </a:p>
          <a:p>
            <a:endParaRPr lang="en-US" dirty="0"/>
          </a:p>
          <a:p>
            <a:r>
              <a:rPr lang="en-US" dirty="0"/>
              <a:t>Lastly, verses 9 and 10… [NEXT SLIDE]</a:t>
            </a:r>
          </a:p>
        </p:txBody>
      </p:sp>
      <p:sp>
        <p:nvSpPr>
          <p:cNvPr id="4" name="Slide Number Placeholder 3">
            <a:extLst>
              <a:ext uri="{FF2B5EF4-FFF2-40B4-BE49-F238E27FC236}">
                <a16:creationId xmlns:a16="http://schemas.microsoft.com/office/drawing/2014/main" id="{4F59DDA9-B6F8-CFC4-DD6E-0B1B7B3CD8E9}"/>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3184477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AE510-7A65-6C46-F512-BD885F7CF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85CC9-D2AB-45D5-3A45-F285125F9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D4160-33E9-4EEA-4E91-1F66EC809E15}"/>
              </a:ext>
            </a:extLst>
          </p:cNvPr>
          <p:cNvSpPr>
            <a:spLocks noGrp="1"/>
          </p:cNvSpPr>
          <p:nvPr>
            <p:ph type="body" idx="1"/>
          </p:nvPr>
        </p:nvSpPr>
        <p:spPr/>
        <p:txBody>
          <a:bodyPr/>
          <a:lstStyle/>
          <a:p>
            <a:r>
              <a:rPr lang="en-US" dirty="0"/>
              <a:t>[READ VERSES 9-10]</a:t>
            </a:r>
          </a:p>
          <a:p>
            <a:r>
              <a:rPr lang="en-US" b="1" dirty="0"/>
              <a:t>v. 9 </a:t>
            </a:r>
            <a:r>
              <a:rPr lang="en-US" dirty="0"/>
              <a:t>– Again, all of these descriptors of old Israel are now being applied to the church; “chosen people” – set apart to be like Christ and live for God; “royal priesthood” – to be ministers wherever God has placed us in this world; and to be a “holy nation” – not a nation-state, but a multi-ethnic, diverse, radical Kingdom community of Christ-followers—children of the light who reflect the love of God to our neighbors, even while in exile.</a:t>
            </a:r>
          </a:p>
          <a:p>
            <a:r>
              <a:rPr lang="en-US" b="1" dirty="0"/>
              <a:t>v. 10 </a:t>
            </a:r>
            <a:r>
              <a:rPr lang="en-US" dirty="0"/>
              <a:t>– Peter quotes a poem from the prophet Hosea to remind these suffering Christians, just as Abram was once adopted by God to begin his redemptive story through Israel, now they too have been adopted and brought into the new Israel through Christ our Lord.</a:t>
            </a:r>
          </a:p>
          <a:p>
            <a:endParaRPr lang="en-US" dirty="0"/>
          </a:p>
          <a:p>
            <a:r>
              <a:rPr lang="en-US" dirty="0"/>
              <a:t>Therefore, God has called us into his wonderful light so that we might be holy as God is holy; that we would be about his work of bringing hope and healing to others; so that others can come to know him through us. So that those that the world sees as ”unclean” or beyond saving or those dubbed our “enemies” would know the mercy, grace, and forgiveness of God. This is our calling and our purpose as the holy chosen. This is how we shine God’s light. Listen to what Jesus said… [NEXT SLIDE]</a:t>
            </a:r>
          </a:p>
        </p:txBody>
      </p:sp>
      <p:sp>
        <p:nvSpPr>
          <p:cNvPr id="4" name="Slide Number Placeholder 3">
            <a:extLst>
              <a:ext uri="{FF2B5EF4-FFF2-40B4-BE49-F238E27FC236}">
                <a16:creationId xmlns:a16="http://schemas.microsoft.com/office/drawing/2014/main" id="{607CB9FF-C2B5-4CD1-3757-1EC950BC2742}"/>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3558241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C5E11-600D-4672-4501-438AD18B0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EE3180-C705-0FE9-C7BE-068B9F69FB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CE02FE-2FE2-3F93-7BB5-6C4709982AFA}"/>
              </a:ext>
            </a:extLst>
          </p:cNvPr>
          <p:cNvSpPr>
            <a:spLocks noGrp="1"/>
          </p:cNvSpPr>
          <p:nvPr>
            <p:ph type="body" idx="1"/>
          </p:nvPr>
        </p:nvSpPr>
        <p:spPr/>
        <p:txBody>
          <a:bodyPr/>
          <a:lstStyle/>
          <a:p>
            <a:r>
              <a:rPr lang="en-US" dirty="0"/>
              <a:t>[READ PASSAGE &amp; COMMENT]</a:t>
            </a:r>
          </a:p>
          <a:p>
            <a:endParaRPr lang="en-US" dirty="0"/>
          </a:p>
          <a:p>
            <a:r>
              <a:rPr lang="en-US" dirty="0"/>
              <a:t>Remember that Jesus said this after he gave us the beatitudes, calling us to embody the good news. This is how the Lord is inviting us to let our light shine… [NEXT SLIDE]</a:t>
            </a:r>
          </a:p>
        </p:txBody>
      </p:sp>
      <p:sp>
        <p:nvSpPr>
          <p:cNvPr id="4" name="Slide Number Placeholder 3">
            <a:extLst>
              <a:ext uri="{FF2B5EF4-FFF2-40B4-BE49-F238E27FC236}">
                <a16:creationId xmlns:a16="http://schemas.microsoft.com/office/drawing/2014/main" id="{15B50647-B0D9-4F56-F15E-B0B6B132B3AB}"/>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129595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Letting our light shine before others looks like…</a:t>
            </a:r>
          </a:p>
          <a:p>
            <a:pPr marL="171450" indent="-171450">
              <a:buFont typeface="Arial" panose="020B0604020202020204" pitchFamily="34" charset="0"/>
              <a:buChar char="•"/>
            </a:pPr>
            <a:r>
              <a:rPr lang="en-US" dirty="0"/>
              <a:t>Admitting that we are spiritually poor and in need of Jesus</a:t>
            </a:r>
          </a:p>
          <a:p>
            <a:pPr marL="171450" indent="-171450">
              <a:buFont typeface="Arial" panose="020B0604020202020204" pitchFamily="34" charset="0"/>
              <a:buChar char="•"/>
            </a:pPr>
            <a:r>
              <a:rPr lang="en-US" dirty="0"/>
              <a:t>Being broken over our own sin, at least as much as the sins of the world</a:t>
            </a:r>
          </a:p>
          <a:p>
            <a:pPr marL="171450" indent="-171450">
              <a:buFont typeface="Arial" panose="020B0604020202020204" pitchFamily="34" charset="0"/>
              <a:buChar char="•"/>
            </a:pPr>
            <a:r>
              <a:rPr lang="en-US" dirty="0"/>
              <a:t>Being meek and humble, not arrogant, prideful, and hard-hearted</a:t>
            </a:r>
          </a:p>
          <a:p>
            <a:pPr marL="171450" indent="-171450">
              <a:buFont typeface="Arial" panose="020B0604020202020204" pitchFamily="34" charset="0"/>
              <a:buChar char="•"/>
            </a:pPr>
            <a:r>
              <a:rPr lang="en-US" dirty="0"/>
              <a:t>Showing that we desire to please God, not to please people</a:t>
            </a:r>
          </a:p>
          <a:p>
            <a:pPr marL="171450" indent="-171450">
              <a:buFont typeface="Arial" panose="020B0604020202020204" pitchFamily="34" charset="0"/>
              <a:buChar char="•"/>
            </a:pPr>
            <a:r>
              <a:rPr lang="en-US" dirty="0"/>
              <a:t>Being merciful in our speech and actions</a:t>
            </a:r>
          </a:p>
          <a:p>
            <a:pPr marL="171450" indent="-171450">
              <a:buFont typeface="Arial" panose="020B0604020202020204" pitchFamily="34" charset="0"/>
              <a:buChar char="•"/>
            </a:pPr>
            <a:r>
              <a:rPr lang="en-US" dirty="0"/>
              <a:t>Pursuing holiness and purity of thought and life</a:t>
            </a:r>
          </a:p>
          <a:p>
            <a:pPr marL="171450" indent="-171450">
              <a:buFont typeface="Arial" panose="020B0604020202020204" pitchFamily="34" charset="0"/>
              <a:buChar char="•"/>
            </a:pPr>
            <a:r>
              <a:rPr lang="en-US" dirty="0"/>
              <a:t>Being peacemakers by helping to create peace in the world</a:t>
            </a:r>
          </a:p>
          <a:p>
            <a:pPr marL="171450" indent="-171450">
              <a:buFont typeface="Arial" panose="020B0604020202020204" pitchFamily="34" charset="0"/>
              <a:buChar char="•"/>
            </a:pPr>
            <a:r>
              <a:rPr lang="en-US" dirty="0"/>
              <a:t>And being willing to suffer for living faithfully in exile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sum up what we’ve heard in this message, and to help us with applying it to our lives, here are some takeaways for us to consider…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3090536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19DA-5A82-D68E-C6DC-F13CAB0D7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44F10-B4AC-972D-A459-6EC098CA3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767D4-990D-3951-C9A5-B21FE12720A7}"/>
              </a:ext>
            </a:extLst>
          </p:cNvPr>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Spiritual growth requires resisting sin and craving Christ (v.1-3)</a:t>
            </a:r>
            <a:br>
              <a:rPr lang="en-US" dirty="0"/>
            </a:br>
            <a:r>
              <a:rPr lang="en-US" dirty="0"/>
              <a:t>We must regularly examine our hearts and allow God to remove attitudes and behaviors that don’t reflect Jesus and are detrimental to relationships. This happens more easily when we are cultivating a relationship with Jesus through spiritual disciplines.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Christ is the Living Stone and we are his living stones (v.4-5)</a:t>
            </a:r>
            <a:br>
              <a:rPr lang="en-US" dirty="0"/>
            </a:br>
            <a:r>
              <a:rPr lang="en-US" dirty="0"/>
              <a:t>Our faith is built on the person of Jesus, as well as our church. And to be “living stones” means that we must be actively participating in the church and a life of worship and service; and most importantly, being shaped and fashioned together in relationships.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If the world rejects us, let it be because we’re chosen by God (v.6-8)</a:t>
            </a:r>
            <a:br>
              <a:rPr lang="en-US" dirty="0"/>
            </a:br>
            <a:r>
              <a:rPr lang="en-US" dirty="0"/>
              <a:t>As the holy chosen, any rejection from the world ought only to be a result of us living like Christ, not from being hypocritical, legalistic, self-righteous jerks. But we should also not be surprised when the world rejects us for following Jesus, doesn’t want to include us in what they’re doing, or doesn’t want to hire us, or hang out with us.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dirty="0"/>
              <a:t>We are called to bear witness to Jesus as the holy chosen (v.9-10)</a:t>
            </a:r>
            <a:br>
              <a:rPr lang="en-US" b="1" dirty="0"/>
            </a:br>
            <a:r>
              <a:rPr lang="en-US" b="0" dirty="0"/>
              <a:t>Therefore, we must live out our distinct calling—living and declaring the greatness of the One who has called us out of darkness into light. And we can bear witness to who Christ is and who we are by embodying his life and teachings; letting Jesus live through us.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here are some questions to help us reflect on what we’ve heard and respond to how the Spirit is leading us this morning… [NEXT SLIDE]</a:t>
            </a:r>
          </a:p>
        </p:txBody>
      </p:sp>
      <p:sp>
        <p:nvSpPr>
          <p:cNvPr id="4" name="Slide Number Placeholder 3">
            <a:extLst>
              <a:ext uri="{FF2B5EF4-FFF2-40B4-BE49-F238E27FC236}">
                <a16:creationId xmlns:a16="http://schemas.microsoft.com/office/drawing/2014/main" id="{D76BE922-8C44-242D-3155-CDD0BEBD3003}"/>
              </a:ext>
            </a:extLst>
          </p:cNvPr>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2745466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What sins—like envy, deceit, or slander—might I need to “put away” in order to grow spiritually and build up the church community?</a:t>
            </a:r>
          </a:p>
          <a:p>
            <a:pPr marL="228600" indent="-228600">
              <a:buFont typeface="+mj-lt"/>
              <a:buAutoNum type="arabicPeriod"/>
            </a:pPr>
            <a:r>
              <a:rPr lang="en-US" dirty="0"/>
              <a:t>Am I actively living as part of God’s spiritual house—offering myself in worship and service alongside others in the body of Christ?</a:t>
            </a:r>
          </a:p>
          <a:p>
            <a:pPr marL="228600" indent="-228600">
              <a:buFont typeface="+mj-lt"/>
              <a:buAutoNum type="arabicPeriod"/>
            </a:pPr>
            <a:r>
              <a:rPr lang="en-US" dirty="0"/>
              <a:t>Do I see myself as part of God’s holy chosen and how does that identity shape the way I speak, live, and bear witness to his light?</a:t>
            </a:r>
          </a:p>
          <a:p>
            <a:endParaRPr lang="en-US" dirty="0"/>
          </a:p>
          <a:p>
            <a:r>
              <a:rPr lang="en-US" dirty="0"/>
              <a:t>[CLOSING WORDS]</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8D8DE-F3E6-CCEA-A33F-0F516B2269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9A2ADE-B477-BAA5-CCA9-E8B7E1219A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A8A23-E4FA-8AD1-E096-F76978625BBD}"/>
              </a:ext>
            </a:extLst>
          </p:cNvPr>
          <p:cNvSpPr>
            <a:spLocks noGrp="1"/>
          </p:cNvSpPr>
          <p:nvPr>
            <p:ph type="body" idx="1"/>
          </p:nvPr>
        </p:nvSpPr>
        <p:spPr/>
        <p:txBody>
          <a:bodyPr/>
          <a:lstStyle/>
          <a:p>
            <a:r>
              <a:rPr lang="en-US" dirty="0"/>
              <a:t>[READ VERSES &amp; DEFINITION]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world that often feels like it’s not our home, how do we live with courage, integrity, and purpose as disciples of Jesus? In this letter we call 1 Peter, the Apostle Simon Peter writes to early Christians in the first century who are living throughout Asia Minor as “sojourners and exiles,” offering timeless wisdom for navigating hardship, cultural pressure, and spiritual struggle. And so, we’re exploring what it means to be God’s chosen people—set apart for his plan and purposes in the world—as we learn how to embrace our identity in Christ, endure suffering with an ever-abiding faith, and live as hopeful witnesses of Jesus in a hostile world. </a:t>
            </a:r>
          </a:p>
          <a:p>
            <a:endParaRPr lang="en-US" dirty="0"/>
          </a:p>
          <a:p>
            <a:r>
              <a:rPr lang="en-US" dirty="0"/>
              <a:t>Peter began his letter by reminding these believers that their identity is in Christ, who has given us new birth into a living hope through the resurrection of Jesus Christ from the dead. It’s because of this belief in Christ and God’s good future that we can follow Jesus and live faithfully in exile. And then last week we heard Peter invite us to walk the way of the holy sojourner. We are to be holy as God is holy. We’re to be set apart for God’s purposes in the world, as we love one another deeply from the heart. </a:t>
            </a:r>
          </a:p>
          <a:p>
            <a:endParaRPr lang="en-US" dirty="0"/>
          </a:p>
          <a:p>
            <a:r>
              <a:rPr lang="en-US" dirty="0"/>
              <a:t>And that brings us to today’s message…  [NEXT SLIDE]</a:t>
            </a:r>
          </a:p>
        </p:txBody>
      </p:sp>
      <p:sp>
        <p:nvSpPr>
          <p:cNvPr id="4" name="Slide Number Placeholder 3">
            <a:extLst>
              <a:ext uri="{FF2B5EF4-FFF2-40B4-BE49-F238E27FC236}">
                <a16:creationId xmlns:a16="http://schemas.microsoft.com/office/drawing/2014/main" id="{0CFBE131-5BA5-5C63-9862-0F1ECE4521B9}"/>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515889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endParaRPr lang="en-US" b="1" dirty="0"/>
          </a:p>
          <a:p>
            <a:endParaRPr lang="en-US" b="1" dirty="0"/>
          </a:p>
          <a:p>
            <a:r>
              <a:rPr lang="en-US" b="1" dirty="0"/>
              <a:t>Benediction</a:t>
            </a:r>
          </a:p>
          <a:p>
            <a:r>
              <a:rPr lang="en-US" b="0" dirty="0"/>
              <a:t>Chosen people of God, as sojourners and exiles in this world,</a:t>
            </a:r>
          </a:p>
          <a:p>
            <a:r>
              <a:rPr lang="en-US" b="0" dirty="0"/>
              <a:t>set your hearts on the Living Hope – Christ risen and reigning.</a:t>
            </a:r>
          </a:p>
          <a:p>
            <a:endParaRPr lang="en-US" b="0" dirty="0"/>
          </a:p>
          <a:p>
            <a:r>
              <a:rPr lang="en-US" b="0" dirty="0"/>
              <a:t>As you go into the world, </a:t>
            </a:r>
          </a:p>
          <a:p>
            <a:r>
              <a:rPr lang="en-US" b="0" dirty="0"/>
              <a:t>may you walk in hope, </a:t>
            </a:r>
          </a:p>
          <a:p>
            <a:r>
              <a:rPr lang="en-US" b="0" dirty="0"/>
              <a:t>stand firm in God’s grace, </a:t>
            </a:r>
          </a:p>
          <a:p>
            <a:r>
              <a:rPr lang="en-US" b="0" dirty="0"/>
              <a:t>shine with the love of Jesus,</a:t>
            </a:r>
          </a:p>
          <a:p>
            <a:r>
              <a:rPr lang="en-US" b="0" dirty="0"/>
              <a:t>and allow the Spirit to sustain you in all things,</a:t>
            </a:r>
          </a:p>
          <a:p>
            <a:r>
              <a:rPr lang="en-US" b="0" dirty="0"/>
              <a:t>until the day your sojourning gives way to glory.</a:t>
            </a:r>
          </a:p>
          <a:p>
            <a:endParaRPr lang="en-US" b="0" dirty="0"/>
          </a:p>
          <a:p>
            <a:r>
              <a:rPr lang="en-US" b="0" dirty="0"/>
              <a:t>Go in peace, church,</a:t>
            </a:r>
          </a:p>
          <a:p>
            <a:r>
              <a:rPr lang="en-US" b="0" dirty="0"/>
              <a:t>and live faithfully in exile. </a:t>
            </a:r>
          </a:p>
          <a:p>
            <a:r>
              <a:rPr lang="en-US" b="0" dirty="0"/>
              <a:t>Amen.</a:t>
            </a:r>
          </a:p>
        </p:txBody>
      </p:sp>
      <p:sp>
        <p:nvSpPr>
          <p:cNvPr id="4" name="Slide Number Placeholder 3"/>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b="0" i="0" dirty="0"/>
              <a:t>The third sermon in the</a:t>
            </a:r>
            <a:r>
              <a:rPr lang="en-US" b="0" i="1" dirty="0"/>
              <a:t> Sojourners </a:t>
            </a:r>
            <a:r>
              <a:rPr lang="en-US" b="0" i="0" dirty="0"/>
              <a:t>series, a message entitled</a:t>
            </a:r>
            <a:r>
              <a:rPr lang="en-US" b="0" i="1" dirty="0"/>
              <a:t>, The Holy Chosen.</a:t>
            </a:r>
            <a:r>
              <a:rPr lang="en-US" dirty="0"/>
              <a:t> This morning, we will be going verse-by-verse through 1 Peter chapter 2; the first 10 verses. </a:t>
            </a:r>
          </a:p>
          <a:p>
            <a:endParaRPr lang="en-US" dirty="0"/>
          </a:p>
          <a:p>
            <a:r>
              <a:rPr lang="en-US" dirty="0"/>
              <a:t>But before we do that, let’s pray and prepare our hearts to receive a word from the Lord.</a:t>
            </a:r>
          </a:p>
          <a:p>
            <a:endParaRPr lang="en-US" dirty="0"/>
          </a:p>
          <a:p>
            <a:r>
              <a:rPr lang="en-US" dirty="0"/>
              <a:t>[BRIEF PRAYER]</a:t>
            </a:r>
          </a:p>
          <a:p>
            <a:endParaRPr lang="en-US" dirty="0"/>
          </a:p>
          <a:p>
            <a:r>
              <a:rPr lang="en-US" dirty="0"/>
              <a:t>1 Peter chapter 2, beginning with verse 1…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F8F11-2244-FE6C-A350-0B0E27C89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92B9E7-5C0A-5F7A-EFC2-5AB9E6997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0F23FA-05CB-7D58-847E-4ABF55B833BA}"/>
              </a:ext>
            </a:extLst>
          </p:cNvPr>
          <p:cNvSpPr>
            <a:spLocks noGrp="1"/>
          </p:cNvSpPr>
          <p:nvPr>
            <p:ph type="body" idx="1"/>
          </p:nvPr>
        </p:nvSpPr>
        <p:spPr/>
        <p:txBody>
          <a:bodyPr/>
          <a:lstStyle/>
          <a:p>
            <a:r>
              <a:rPr lang="en-US" dirty="0"/>
              <a:t>You will notice as we begin chapter 2 that Peter is finishing his thought and wrapping up what he was saying in chapter 1, verses 22-25. He said, “Now that you have purified yourselves by obeying the truth so that you have sincere love for each other, love one another deeply, from the heart. For you have been born again, not of perishable seed, but of imperishable, through the living and enduring word of God. For, “All people are like grass, and all their glory is like the flowers of the field; the grass withers and the flowers fall, but the word of the Lord endures forever.” And this is the word that was preached to you.”</a:t>
            </a:r>
          </a:p>
          <a:p>
            <a:endParaRPr lang="en-US" dirty="0"/>
          </a:p>
          <a:p>
            <a:r>
              <a:rPr lang="en-US" dirty="0"/>
              <a:t>[READ VERSES 1-3]</a:t>
            </a:r>
          </a:p>
          <a:p>
            <a:r>
              <a:rPr lang="en-US" b="1" dirty="0"/>
              <a:t>v. 1 </a:t>
            </a:r>
            <a:r>
              <a:rPr lang="en-US" dirty="0"/>
              <a:t>– “rid yourselves” or “take off” (like clothes) the old behavior, since you have been born again in Christ; you have a new identity that has been and is being shaped by the enduring word of God – the gospel message, the Scriptures, Jesus himself; the vices mentioned are likely a result of the pressure, the fear and uncertainty, and the troubles of the world around them; “malice” – ill will toward others, frequently joined with grumbling and bitterness; “deceit” – speaking or acting insincerely; “hypocrisy” – acting or playing a part; “envy” – resenting others; often works itself out as “slander” or criticism, possibly misrepresenting or lying about a person who you dislike, or you think is suspicious, or who has hurt you.</a:t>
            </a:r>
          </a:p>
          <a:p>
            <a:endParaRPr lang="en-US" dirty="0"/>
          </a:p>
          <a:p>
            <a:r>
              <a:rPr lang="en-US" b="1" dirty="0"/>
              <a:t>v. 2 </a:t>
            </a:r>
            <a:r>
              <a:rPr lang="en-US" dirty="0"/>
              <a:t>– Again, since you have been born again, Peter says they are like ”newborn babies” – they are young in their Christian faith, and like newborns they ought to “crave pure spiritual milk” – they need the basic vitamins and nutrients of an infant. And what might that look like for young Christians? It’s safe to say that Peter certainly has in mind that these believers should meditate on the gospel and on the way of Jesus through a variety of avenues (e.g., worship, Scripture, prayer, etc.). More character formation through discipleship!</a:t>
            </a:r>
          </a:p>
          <a:p>
            <a:r>
              <a:rPr lang="en-US" b="1" dirty="0"/>
              <a:t>v. 3 – </a:t>
            </a:r>
            <a:r>
              <a:rPr lang="en-US" b="0" dirty="0"/>
              <a:t>they have already tasted, so continue to go to Jesus for more of his life.</a:t>
            </a:r>
          </a:p>
          <a:p>
            <a:endParaRPr lang="en-US" dirty="0"/>
          </a:p>
          <a:p>
            <a:r>
              <a:rPr lang="en-US" dirty="0"/>
              <a:t>The milk metaphor is one that Paul used as well. Listen to what he wrote to the believers in the church of Corinth… [NEXT SLIDE]</a:t>
            </a:r>
          </a:p>
        </p:txBody>
      </p:sp>
      <p:sp>
        <p:nvSpPr>
          <p:cNvPr id="4" name="Slide Number Placeholder 3">
            <a:extLst>
              <a:ext uri="{FF2B5EF4-FFF2-40B4-BE49-F238E27FC236}">
                <a16:creationId xmlns:a16="http://schemas.microsoft.com/office/drawing/2014/main" id="{97F8EEA8-0B60-526E-278B-9D0F595CD8B7}"/>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71391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CB3E-5C0D-7F99-013A-C9FD9414E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72D81-CB1D-4457-573E-AFE0967EE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3ECA2-DDDD-95DD-AE29-5E053086BAC8}"/>
              </a:ext>
            </a:extLst>
          </p:cNvPr>
          <p:cNvSpPr>
            <a:spLocks noGrp="1"/>
          </p:cNvSpPr>
          <p:nvPr>
            <p:ph type="body" idx="1"/>
          </p:nvPr>
        </p:nvSpPr>
        <p:spPr/>
        <p:txBody>
          <a:bodyPr/>
          <a:lstStyle/>
          <a:p>
            <a:pPr marL="0" indent="0">
              <a:buFont typeface="+mj-lt"/>
              <a:buNone/>
            </a:pPr>
            <a:r>
              <a:rPr lang="en-US" dirty="0"/>
              <a:t>[READ PASSAGE &amp; COMMENT]</a:t>
            </a:r>
          </a:p>
          <a:p>
            <a:pPr marL="171450" indent="-171450">
              <a:buFont typeface="Arial" panose="020B0604020202020204" pitchFamily="34" charset="0"/>
              <a:buChar char="•"/>
            </a:pPr>
            <a:r>
              <a:rPr lang="en-US" dirty="0"/>
              <a:t>Paul is saying, if you’re still acting spiritually immature (like infants or children who haven’t learned how to regulate their emotions, show restraint, and love others deeply), then is it any wonder why you have so many problems within your community?</a:t>
            </a:r>
          </a:p>
          <a:p>
            <a:pPr marL="171450" indent="-171450">
              <a:buFont typeface="Arial" panose="020B0604020202020204" pitchFamily="34" charset="0"/>
              <a:buChar char="•"/>
            </a:pPr>
            <a:r>
              <a:rPr lang="en-US" dirty="0"/>
              <a:t>Does this not accurately reflect the spiritual state of a great deal of Christianity in America? Why do so many Christians and churches not look like Christ? It’s because they are not growing up in him! It’s because many professing Christians are still on breast milk or infant formula. And for some, what they’re drinking isn’t the milk of Christ at all but rather (as Revelation says) the maddening wine of imperialism, creature comforts, and idolatry. And as Jesus said, by their fruit you will know who is who (Matt.7:16)!</a:t>
            </a:r>
          </a:p>
          <a:p>
            <a:pPr marL="0" indent="0">
              <a:buFont typeface="+mj-lt"/>
              <a:buNone/>
            </a:pPr>
            <a:endParaRPr lang="en-US" dirty="0"/>
          </a:p>
          <a:p>
            <a:pPr marL="0" indent="0">
              <a:buFont typeface="+mj-lt"/>
              <a:buNone/>
            </a:pPr>
            <a:r>
              <a:rPr lang="en-US" dirty="0"/>
              <a:t>Back to 1 Peter, chapter 2, verse 4… [NEXT SLIDE]</a:t>
            </a:r>
          </a:p>
        </p:txBody>
      </p:sp>
      <p:sp>
        <p:nvSpPr>
          <p:cNvPr id="4" name="Slide Number Placeholder 3">
            <a:extLst>
              <a:ext uri="{FF2B5EF4-FFF2-40B4-BE49-F238E27FC236}">
                <a16:creationId xmlns:a16="http://schemas.microsoft.com/office/drawing/2014/main" id="{1162D0AE-2D7A-FD5E-F5B0-7F0B0881DEAD}"/>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527604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632D9-5A49-A8B3-617F-964686EB6B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33F6AE-8750-9652-6184-E109F3F40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42D078-FBE2-599D-673C-DBE02D91B5A3}"/>
              </a:ext>
            </a:extLst>
          </p:cNvPr>
          <p:cNvSpPr>
            <a:spLocks noGrp="1"/>
          </p:cNvSpPr>
          <p:nvPr>
            <p:ph type="body" idx="1"/>
          </p:nvPr>
        </p:nvSpPr>
        <p:spPr/>
        <p:txBody>
          <a:bodyPr/>
          <a:lstStyle/>
          <a:p>
            <a:r>
              <a:rPr lang="en-US" dirty="0"/>
              <a:t>[READ VERSES 4-5]</a:t>
            </a:r>
          </a:p>
          <a:p>
            <a:r>
              <a:rPr lang="en-US" b="1" dirty="0"/>
              <a:t>v. 4 </a:t>
            </a:r>
            <a:r>
              <a:rPr lang="en-US" dirty="0"/>
              <a:t>– Peter uses an OT metaphor: a foundational stone in the Temple; Jesus is the Living Stone, upon which God is building a new Temple-–a building made of souls. Notice that this Living Stone was rejected, but he was “chosen” by God and that’s all that matters.</a:t>
            </a:r>
          </a:p>
          <a:p>
            <a:r>
              <a:rPr lang="en-US" b="1" dirty="0"/>
              <a:t>v. 5 </a:t>
            </a:r>
            <a:r>
              <a:rPr lang="en-US" dirty="0"/>
              <a:t>– Christ is the foundation on which disciples, like ”living stones” are being used to build a “spiritual house” where God’s Spirit dwells, is worshipped, and works through in the world; and not just a “spiritual house” but also a ”holy priesthood” set apart to bring people to God and to offer., not animal sacrifices, but, spiritual sacrifices, involving praise and thanksgiving, prayer and communion, but also loving service to one another.</a:t>
            </a:r>
          </a:p>
          <a:p>
            <a:endParaRPr lang="en-US" dirty="0"/>
          </a:p>
          <a:p>
            <a:r>
              <a:rPr lang="en-US" dirty="0"/>
              <a:t>Now, let’s pause with our reading of 1 Peter for a few minutes and reflect on the “chosen” language that Peter is using in verse 4 (and as we will see again in verse 9), by going back to its usage in the Old Testament… [NEXT SLIDE]</a:t>
            </a:r>
          </a:p>
        </p:txBody>
      </p:sp>
      <p:sp>
        <p:nvSpPr>
          <p:cNvPr id="4" name="Slide Number Placeholder 3">
            <a:extLst>
              <a:ext uri="{FF2B5EF4-FFF2-40B4-BE49-F238E27FC236}">
                <a16:creationId xmlns:a16="http://schemas.microsoft.com/office/drawing/2014/main" id="{5929487D-9382-99A8-E50B-F103DAAD03EE}"/>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1644952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95F36-E50C-4CE7-DFA4-F91F2891B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065CF-44F9-0BD1-6A2A-30F915F74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BB932-E02D-AD75-68AC-6C9E2A7BFF9C}"/>
              </a:ext>
            </a:extLst>
          </p:cNvPr>
          <p:cNvSpPr>
            <a:spLocks noGrp="1"/>
          </p:cNvSpPr>
          <p:nvPr>
            <p:ph type="body" idx="1"/>
          </p:nvPr>
        </p:nvSpPr>
        <p:spPr/>
        <p:txBody>
          <a:bodyPr/>
          <a:lstStyle/>
          <a:p>
            <a:r>
              <a:rPr lang="en-US" dirty="0"/>
              <a:t>[READ SLIDE &amp; COMMENT]</a:t>
            </a:r>
          </a:p>
          <a:p>
            <a:pPr marL="171450" indent="-171450">
              <a:buFont typeface="Arial" panose="020B0604020202020204" pitchFamily="34" charset="0"/>
              <a:buChar char="•"/>
            </a:pPr>
            <a:r>
              <a:rPr lang="en-US" dirty="0"/>
              <a:t>Read definition</a:t>
            </a:r>
          </a:p>
          <a:p>
            <a:pPr marL="171450" indent="-171450">
              <a:buFont typeface="Arial" panose="020B0604020202020204" pitchFamily="34" charset="0"/>
              <a:buChar char="•"/>
            </a:pPr>
            <a:r>
              <a:rPr lang="en-US" dirty="0"/>
              <a:t>Deut. 7:6 – “holy” – set apart, morally pure, righteous, whole, full of light and love like God; ”Be holy as I am holy” – the reason for all the purity laws and being ceremonially clean was to teach God’s people a hard lesson about how Yahweh is far above sinful humanity. And yet, Israel was called to be a holy people. They were chosen for this purpose.</a:t>
            </a:r>
          </a:p>
          <a:p>
            <a:pPr marL="171450" indent="-171450">
              <a:buFont typeface="Arial" panose="020B0604020202020204" pitchFamily="34" charset="0"/>
              <a:buChar char="•"/>
            </a:pPr>
            <a:r>
              <a:rPr lang="en-US" dirty="0"/>
              <a:t>Exod. 19:5-6 – God had Moses communicate this to Israel while in the wilderness. After generations, it was clear that Israel could not keep God’s covenant. But God’s desire for his people and the calling remained. So, what does God do? He sends Jesus.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Peter told us back in 1 Peter 1:20, that, “He [Jesus] was </a:t>
            </a:r>
            <a:r>
              <a:rPr lang="en-US" i="1" dirty="0"/>
              <a:t>chosen</a:t>
            </a:r>
            <a:r>
              <a:rPr lang="en-US" dirty="0"/>
              <a:t> before the creation of the world, but was revealed in these last times for your sake.” So, let’s consider now what the New Testament says about Christ and the changes he makes related to God’s covenant and the calling he has for his “chosen people… [NEXT SLIDE]</a:t>
            </a:r>
          </a:p>
        </p:txBody>
      </p:sp>
      <p:sp>
        <p:nvSpPr>
          <p:cNvPr id="4" name="Slide Number Placeholder 3">
            <a:extLst>
              <a:ext uri="{FF2B5EF4-FFF2-40B4-BE49-F238E27FC236}">
                <a16:creationId xmlns:a16="http://schemas.microsoft.com/office/drawing/2014/main" id="{802C1000-BA02-3D06-FD79-D276849AAFF5}"/>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3794157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57C0D-58CF-A72E-7793-86F609ABF1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0BAC9D-143C-7833-A4C4-D57D0243C2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39718-6C20-0E5A-32F8-0AC7E58E0F46}"/>
              </a:ext>
            </a:extLst>
          </p:cNvPr>
          <p:cNvSpPr>
            <a:spLocks noGrp="1"/>
          </p:cNvSpPr>
          <p:nvPr>
            <p:ph type="body" idx="1"/>
          </p:nvPr>
        </p:nvSpPr>
        <p:spPr/>
        <p:txBody>
          <a:bodyPr/>
          <a:lstStyle/>
          <a:p>
            <a:r>
              <a:rPr lang="en-US" dirty="0"/>
              <a:t>[READ SLIDE &amp; COMMENT]</a:t>
            </a:r>
          </a:p>
          <a:p>
            <a:endParaRPr lang="en-US" dirty="0"/>
          </a:p>
          <a:p>
            <a:r>
              <a:rPr lang="en-US" dirty="0"/>
              <a:t>And so, don’t miss this… Jesus—the chosen One of God—is the true and faithful Israelite. He embodies holiness and does what Israel could not do. And this Jesus, in his life and ministry, is not made unclean by being with sinners or touching the unclean; instead, he makes them clean by healing them, forgiving them, and calling them to follow him. [NEXT SLIDE]</a:t>
            </a:r>
          </a:p>
        </p:txBody>
      </p:sp>
      <p:sp>
        <p:nvSpPr>
          <p:cNvPr id="4" name="Slide Number Placeholder 3">
            <a:extLst>
              <a:ext uri="{FF2B5EF4-FFF2-40B4-BE49-F238E27FC236}">
                <a16:creationId xmlns:a16="http://schemas.microsoft.com/office/drawing/2014/main" id="{EF04CEB5-3344-5B39-0F27-CCCC2C41BD7B}"/>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2378660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78FD2-C7A9-ABDE-2648-FA5BFD705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E44115-C1FF-7F5F-1224-8238364534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FA8755-11EB-6E5B-C56C-8F26FEF943F5}"/>
              </a:ext>
            </a:extLst>
          </p:cNvPr>
          <p:cNvSpPr>
            <a:spLocks noGrp="1"/>
          </p:cNvSpPr>
          <p:nvPr>
            <p:ph type="body" idx="1"/>
          </p:nvPr>
        </p:nvSpPr>
        <p:spPr/>
        <p:txBody>
          <a:bodyPr/>
          <a:lstStyle/>
          <a:p>
            <a:r>
              <a:rPr lang="en-US" dirty="0"/>
              <a:t>And this is what Jesus is doing when he chooses disciples. As you see in this image from the popular streaming show, </a:t>
            </a:r>
            <a:r>
              <a:rPr lang="en-US" i="1" dirty="0"/>
              <a:t>The Chosen</a:t>
            </a:r>
            <a:r>
              <a:rPr lang="en-US" dirty="0"/>
              <a:t>. We need to understand that when Jesus chooses his disciples, he is reconstituting Israel, the people of God; a holy nation, a royal priesthood, and building his church upon himself—the Living Stone. And he established a new covenant, where all the promises of God are fulfilled in him and are put on display through his church.</a:t>
            </a:r>
          </a:p>
          <a:p>
            <a:endParaRPr lang="en-US" dirty="0"/>
          </a:p>
          <a:p>
            <a:r>
              <a:rPr lang="en-US" dirty="0"/>
              <a:t>Now, you might think that this “good news” of God’s love, mercy, and forgiveness—his grace and truth through Jesus Christ—would be welcomed by all people. And it’s certainly received as good news by many folks. But for others… those who love this world, those who live for themselves and according to the flesh, those who prefer to live like there is no God or divine justice, and those who do not wish to repent of their sins… Jesus said you can expect that they will not welcome you. Instead, they will hate you. That’s why Jesus said… [NEXT SLIDE]</a:t>
            </a:r>
          </a:p>
        </p:txBody>
      </p:sp>
      <p:sp>
        <p:nvSpPr>
          <p:cNvPr id="4" name="Slide Number Placeholder 3">
            <a:extLst>
              <a:ext uri="{FF2B5EF4-FFF2-40B4-BE49-F238E27FC236}">
                <a16:creationId xmlns:a16="http://schemas.microsoft.com/office/drawing/2014/main" id="{011D32C6-4366-E260-AA2B-B769B88F73FA}"/>
              </a:ext>
            </a:extLst>
          </p:cNvPr>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4106286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7/17/25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7/17/25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7/17/25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7/17/25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7/17/25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7/17/25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7/17/25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7/17/25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7/17/25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7/17/25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7/17/25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7/17/25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17389BE2-F986-74FB-28CC-EFED6F1F748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6D8778-FC84-25BD-3035-9B554BF1994C}"/>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creenshot of a message&#10;&#10;AI-generated content may be incorrect.">
            <a:extLst>
              <a:ext uri="{FF2B5EF4-FFF2-40B4-BE49-F238E27FC236}">
                <a16:creationId xmlns:a16="http://schemas.microsoft.com/office/drawing/2014/main" id="{171FA3BC-0085-78E0-2B93-A5DAA10A8B0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491918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883B02-D66A-02DF-2D2E-1E149CE56F5A}"/>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B920BB94-83E2-EBCB-FF91-969FD882D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landscape with text overlay&#10;&#10;AI-generated content may be incorrect.">
            <a:extLst>
              <a:ext uri="{FF2B5EF4-FFF2-40B4-BE49-F238E27FC236}">
                <a16:creationId xmlns:a16="http://schemas.microsoft.com/office/drawing/2014/main" id="{AF490892-14AD-F095-32CC-CAA744E353A2}"/>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37962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A33D737-81D9-6D4B-22D3-9A65EBCBC53B}"/>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landscape with text overlay&#10;&#10;AI-generated content may be incorrect.">
            <a:extLst>
              <a:ext uri="{FF2B5EF4-FFF2-40B4-BE49-F238E27FC236}">
                <a16:creationId xmlns:a16="http://schemas.microsoft.com/office/drawing/2014/main" id="{D276CDCF-8A8F-98FB-5457-5859C6BBCA2F}"/>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21532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A4D87E-71D7-E42F-82A9-D56CF6C9449B}"/>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white background&#10;&#10;AI-generated content may be incorrect.">
            <a:extLst>
              <a:ext uri="{FF2B5EF4-FFF2-40B4-BE49-F238E27FC236}">
                <a16:creationId xmlns:a16="http://schemas.microsoft.com/office/drawing/2014/main" id="{E1831EF1-9591-4C5C-4473-BD169C35CDB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67579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board with a candle and text&#10;&#10;AI-generated content may be incorrect.">
            <a:extLst>
              <a:ext uri="{FF2B5EF4-FFF2-40B4-BE49-F238E27FC236}">
                <a16:creationId xmlns:a16="http://schemas.microsoft.com/office/drawing/2014/main" id="{E7907234-CA68-82F8-03F1-577DE29EED5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494291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2985A-9786-5370-B2F8-D1F2262308BA}"/>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ountain landscape with text&#10;&#10;AI-generated content may be incorrect.">
            <a:extLst>
              <a:ext uri="{FF2B5EF4-FFF2-40B4-BE49-F238E27FC236}">
                <a16:creationId xmlns:a16="http://schemas.microsoft.com/office/drawing/2014/main" id="{762A52FC-AEB1-AC21-92AB-1F29D260272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64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ountain landscape with text&#10;&#10;AI-generated content may be incorrect.">
            <a:extLst>
              <a:ext uri="{FF2B5EF4-FFF2-40B4-BE49-F238E27FC236}">
                <a16:creationId xmlns:a16="http://schemas.microsoft.com/office/drawing/2014/main" id="{0F5C754D-2833-802D-691F-2DF52C143FF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ountain landscape with text&#10;&#10;AI-generated content may be incorrect.">
            <a:extLst>
              <a:ext uri="{FF2B5EF4-FFF2-40B4-BE49-F238E27FC236}">
                <a16:creationId xmlns:a16="http://schemas.microsoft.com/office/drawing/2014/main" id="{7C87DB4D-2668-4ABE-5C1E-F5791C8B809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mountain landscape with text&#10;&#10;AI-generated content may be incorrect.">
            <a:extLst>
              <a:ext uri="{FF2B5EF4-FFF2-40B4-BE49-F238E27FC236}">
                <a16:creationId xmlns:a16="http://schemas.microsoft.com/office/drawing/2014/main" id="{065478EE-C50C-9749-9275-364E854F7F5D}"/>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42" name="Rectangle 1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text&#10;&#10;AI-generated content may be incorrect.">
            <a:extLst>
              <a:ext uri="{FF2B5EF4-FFF2-40B4-BE49-F238E27FC236}">
                <a16:creationId xmlns:a16="http://schemas.microsoft.com/office/drawing/2014/main" id="{383B4A19-FFC7-4A04-2FC7-F589DF7E887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7A1FE-BBC4-A508-8840-A3DAB88C2F3D}"/>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running up a hill&#10;&#10;AI-generated content may be incorrect.">
            <a:extLst>
              <a:ext uri="{FF2B5EF4-FFF2-40B4-BE49-F238E27FC236}">
                <a16:creationId xmlns:a16="http://schemas.microsoft.com/office/drawing/2014/main" id="{4A7938F2-6A9F-4907-CBB2-E473FA20F00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0470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A2AFFCC2-BC99-C9BE-7EB9-34FF5687E46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running up a mountain&#10;&#10;AI-generated content may be incorrect.">
            <a:extLst>
              <a:ext uri="{FF2B5EF4-FFF2-40B4-BE49-F238E27FC236}">
                <a16:creationId xmlns:a16="http://schemas.microsoft.com/office/drawing/2014/main" id="{55ABD3F4-A709-563B-4F54-74B820C593D1}"/>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E2F6530-BFA4-181F-3D84-32697A2A01BA}"/>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landscape with text overlay&#10;&#10;AI-generated content may be incorrect.">
            <a:extLst>
              <a:ext uri="{FF2B5EF4-FFF2-40B4-BE49-F238E27FC236}">
                <a16:creationId xmlns:a16="http://schemas.microsoft.com/office/drawing/2014/main" id="{2AAF1AD9-1E81-DA70-56E8-B1FEE008DAF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31827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4FEB9D-C011-55B3-6ABE-19714619737F}"/>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text&#10;&#10;AI-generated content may be incorrect.">
            <a:extLst>
              <a:ext uri="{FF2B5EF4-FFF2-40B4-BE49-F238E27FC236}">
                <a16:creationId xmlns:a16="http://schemas.microsoft.com/office/drawing/2014/main" id="{5A4F85EE-A543-7FDF-6157-9E298A11C32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474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AB3EDD5-3795-E36B-254D-F06A2B184C2E}"/>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FEA87540-0246-5CD6-1EF9-89E135A0B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landscape with text overlay&#10;&#10;AI-generated content may be incorrect.">
            <a:extLst>
              <a:ext uri="{FF2B5EF4-FFF2-40B4-BE49-F238E27FC236}">
                <a16:creationId xmlns:a16="http://schemas.microsoft.com/office/drawing/2014/main" id="{8AA14C57-06A2-44BA-85EC-E6E038095BD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6454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CABEC6-F267-3148-4453-A6F13C02E2B5}"/>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screenshot of a bible&#10;&#10;AI-generated content may be incorrect.">
            <a:extLst>
              <a:ext uri="{FF2B5EF4-FFF2-40B4-BE49-F238E27FC236}">
                <a16:creationId xmlns:a16="http://schemas.microsoft.com/office/drawing/2014/main" id="{88A3D78F-3C00-977D-2E26-AF27ACF3DB6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651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BA5394A-E467-8248-7A8B-1FF60B0633BF}"/>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text on a page&#10;&#10;AI-generated content may be incorrect.">
            <a:extLst>
              <a:ext uri="{FF2B5EF4-FFF2-40B4-BE49-F238E27FC236}">
                <a16:creationId xmlns:a16="http://schemas.microsoft.com/office/drawing/2014/main" id="{B9B76B4D-C679-743F-1F6F-440619714BA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95974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656C0B9-7CEB-FE94-B847-69B8D0D5FE0E}"/>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men in clothing walking on grass&#10;&#10;AI-generated content may be incorrect.">
            <a:extLst>
              <a:ext uri="{FF2B5EF4-FFF2-40B4-BE49-F238E27FC236}">
                <a16:creationId xmlns:a16="http://schemas.microsoft.com/office/drawing/2014/main" id="{5BF7FD48-6BA0-5216-0E10-692186547BC5}"/>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2071176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99831</TotalTime>
  <Words>2986</Words>
  <Application>Microsoft Macintosh PowerPoint</Application>
  <PresentationFormat>Widescreen</PresentationFormat>
  <Paragraphs>128</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1357</cp:revision>
  <cp:lastPrinted>2025-07-18T18:01:25Z</cp:lastPrinted>
  <dcterms:created xsi:type="dcterms:W3CDTF">2022-11-22T02:48:34Z</dcterms:created>
  <dcterms:modified xsi:type="dcterms:W3CDTF">2025-07-18T18:01:27Z</dcterms:modified>
</cp:coreProperties>
</file>